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04" r:id="rId1"/>
  </p:sldMasterIdLst>
  <p:notesMasterIdLst>
    <p:notesMasterId r:id="rId18"/>
  </p:notesMasterIdLst>
  <p:sldIdLst>
    <p:sldId id="469" r:id="rId2"/>
    <p:sldId id="470" r:id="rId3"/>
    <p:sldId id="471" r:id="rId4"/>
    <p:sldId id="472" r:id="rId5"/>
    <p:sldId id="478" r:id="rId6"/>
    <p:sldId id="473" r:id="rId7"/>
    <p:sldId id="484" r:id="rId8"/>
    <p:sldId id="474" r:id="rId9"/>
    <p:sldId id="475" r:id="rId10"/>
    <p:sldId id="479" r:id="rId11"/>
    <p:sldId id="480" r:id="rId12"/>
    <p:sldId id="481" r:id="rId13"/>
    <p:sldId id="482" r:id="rId14"/>
    <p:sldId id="476" r:id="rId15"/>
    <p:sldId id="477" r:id="rId16"/>
    <p:sldId id="483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E8843"/>
    <a:srgbClr val="FFFFFF"/>
    <a:srgbClr val="242852"/>
    <a:srgbClr val="585A6F"/>
    <a:srgbClr val="629DD1"/>
    <a:srgbClr val="FF9900"/>
    <a:srgbClr val="34497D"/>
    <a:srgbClr val="297FD5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67" autoAdjust="0"/>
    <p:restoredTop sz="85035" autoAdjust="0"/>
  </p:normalViewPr>
  <p:slideViewPr>
    <p:cSldViewPr snapToGrid="0">
      <p:cViewPr>
        <p:scale>
          <a:sx n="100" d="100"/>
          <a:sy n="100" d="100"/>
        </p:scale>
        <p:origin x="894" y="426"/>
      </p:cViewPr>
      <p:guideLst>
        <p:guide orient="horz" pos="2069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2E84EC-88CC-450B-9CE6-E569A5ABAE03}" type="datetimeFigureOut">
              <a:rPr lang="zh-CN" altLang="en-US" smtClean="0"/>
              <a:t>2021-05-29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161D0-A82C-48B1-968E-EA4DCFB0C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257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61D0-A82C-48B1-968E-EA4DCFB0C46F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488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27" y="721131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27" y="4578255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71C2-E3B9-48A0-9E6B-3641DD486EF3}" type="datetimeFigureOut">
              <a:rPr lang="zh-CN" altLang="en-US" smtClean="0"/>
              <a:t>2021-05-29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BF3B2-D5D4-4D73-9148-A04906C0456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156667" y="4391526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209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71C2-E3B9-48A0-9E6B-3641DD486EF3}" type="datetimeFigureOut">
              <a:rPr lang="zh-CN" altLang="en-US" smtClean="0"/>
              <a:t>2021-05-29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BF3B2-D5D4-4D73-9148-A04906C04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224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71C2-E3B9-48A0-9E6B-3641DD486EF3}" type="datetimeFigureOut">
              <a:rPr lang="zh-CN" altLang="en-US" smtClean="0"/>
              <a:t>2021-05-29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BF3B2-D5D4-4D73-9148-A04906C04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514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30456"/>
            <a:ext cx="10058400" cy="1450757"/>
          </a:xfrm>
        </p:spPr>
        <p:txBody>
          <a:bodyPr/>
          <a:lstStyle>
            <a:lvl1pPr marL="0"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71C2-E3B9-48A0-9E6B-3641DD486EF3}" type="datetimeFigureOut">
              <a:rPr lang="zh-CN" altLang="en-US" smtClean="0"/>
              <a:t>2021-05-29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BF3B2-D5D4-4D73-9148-A04906C04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849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71C2-E3B9-48A0-9E6B-3641DD486EF3}" type="datetimeFigureOut">
              <a:rPr lang="zh-CN" altLang="en-US" smtClean="0"/>
              <a:t>2021-05-29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BF3B2-D5D4-4D73-9148-A04906C0456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167553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566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68387" y="230455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8387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9027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71C2-E3B9-48A0-9E6B-3641DD486EF3}" type="datetimeFigureOut">
              <a:rPr lang="zh-CN" altLang="en-US" smtClean="0"/>
              <a:t>2021-05-29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BF3B2-D5D4-4D73-9148-A04906C04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87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68387" y="278582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8387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766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027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05" y="2582334"/>
            <a:ext cx="4939381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71C2-E3B9-48A0-9E6B-3641DD486EF3}" type="datetimeFigureOut">
              <a:rPr lang="zh-CN" altLang="en-US" smtClean="0"/>
              <a:t>2021-05-29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BF3B2-D5D4-4D73-9148-A04906C04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469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71C2-E3B9-48A0-9E6B-3641DD486EF3}" type="datetimeFigureOut">
              <a:rPr lang="zh-CN" altLang="en-US" smtClean="0"/>
              <a:t>2021-05-29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BF3B2-D5D4-4D73-9148-A04906C04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647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71C2-E3B9-48A0-9E6B-3641DD486EF3}" type="datetimeFigureOut">
              <a:rPr lang="zh-CN" altLang="en-US" smtClean="0"/>
              <a:t>2021-05-29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BF3B2-D5D4-4D73-9148-A04906C04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9962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76471C2-E3B9-48A0-9E6B-3641DD486EF3}" type="datetimeFigureOut">
              <a:rPr lang="zh-CN" altLang="en-US" smtClean="0"/>
              <a:t>2021-05-29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04BF3B2-D5D4-4D73-9148-A04906C04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834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71C2-E3B9-48A0-9E6B-3641DD486EF3}" type="datetimeFigureOut">
              <a:rPr lang="zh-CN" altLang="en-US" smtClean="0"/>
              <a:t>2021-05-29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BF3B2-D5D4-4D73-9148-A04906C04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422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224727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862568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76471C2-E3B9-48A0-9E6B-3641DD486EF3}" type="datetimeFigureOut">
              <a:rPr lang="zh-CN" altLang="en-US" smtClean="0"/>
              <a:t>2021-05-29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04BF3B2-D5D4-4D73-9148-A04906C0456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12520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4490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5" r:id="rId1"/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11.xml"/><Relationship Id="rId7" Type="http://schemas.openxmlformats.org/officeDocument/2006/relationships/image" Target="../media/image17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2.xml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5.xml"/><Relationship Id="rId7" Type="http://schemas.openxmlformats.org/officeDocument/2006/relationships/image" Target="../media/image16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18.xml"/><Relationship Id="rId7" Type="http://schemas.openxmlformats.org/officeDocument/2006/relationships/image" Target="../media/image16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4.png"/><Relationship Id="rId5" Type="http://schemas.openxmlformats.org/officeDocument/2006/relationships/tags" Target="../tags/tag20.xml"/><Relationship Id="rId10" Type="http://schemas.openxmlformats.org/officeDocument/2006/relationships/image" Target="../media/image17.png"/><Relationship Id="rId4" Type="http://schemas.openxmlformats.org/officeDocument/2006/relationships/tags" Target="../tags/tag19.xml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16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65213" y="720725"/>
            <a:ext cx="10058400" cy="3567113"/>
          </a:xfrm>
        </p:spPr>
        <p:txBody>
          <a:bodyPr rtlCol="0">
            <a:noAutofit/>
          </a:bodyPr>
          <a:lstStyle/>
          <a:p>
            <a:pPr algn="ctr"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en-US" altLang="zh-CN" sz="5400" dirty="0">
                <a:latin typeface="Arial" panose="020B0604020202020204" pitchFamily="34" charset="0"/>
                <a:cs typeface="Arial" panose="020B0604020202020204" pitchFamily="34" charset="0"/>
              </a:rPr>
              <a:t>Nearest Neighbor Matching for Deep Clustering</a:t>
            </a:r>
            <a:endParaRPr lang="zh-CN" altLang="en-US" sz="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副标题 3"/>
          <p:cNvSpPr txBox="1">
            <a:spLocks/>
          </p:cNvSpPr>
          <p:nvPr/>
        </p:nvSpPr>
        <p:spPr>
          <a:xfrm>
            <a:off x="185652" y="171853"/>
            <a:ext cx="1335035" cy="548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A66AC"/>
              </a:buClr>
              <a:buSzPct val="100000"/>
              <a:defRPr/>
            </a:pPr>
            <a:endParaRPr lang="zh-CN" altLang="en-US" sz="2400" cap="all" spc="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 descr="卡通人物&#10;&#10;描述已自动生成">
            <a:extLst>
              <a:ext uri="{FF2B5EF4-FFF2-40B4-BE49-F238E27FC236}">
                <a16:creationId xmlns:a16="http://schemas.microsoft.com/office/drawing/2014/main" id="{51162FB6-630F-4A6E-8DE1-EF018E660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53" y="262765"/>
            <a:ext cx="1575841" cy="1575841"/>
          </a:xfrm>
          <a:prstGeom prst="rect">
            <a:avLst/>
          </a:prstGeom>
        </p:spPr>
      </p:pic>
      <p:pic>
        <p:nvPicPr>
          <p:cNvPr id="16" name="图片 15" descr="蓝色的标志&#10;&#10;描述已自动生成">
            <a:extLst>
              <a:ext uri="{FF2B5EF4-FFF2-40B4-BE49-F238E27FC236}">
                <a16:creationId xmlns:a16="http://schemas.microsoft.com/office/drawing/2014/main" id="{486FCA1F-2DBE-4FFD-B087-583E9F01F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0314" y="262765"/>
            <a:ext cx="1453596" cy="1453596"/>
          </a:xfrm>
          <a:prstGeom prst="rect">
            <a:avLst/>
          </a:prstGeom>
        </p:spPr>
      </p:pic>
      <p:pic>
        <p:nvPicPr>
          <p:cNvPr id="8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423" y="171853"/>
            <a:ext cx="4088360" cy="1732402"/>
          </a:xfrm>
          <a:prstGeom prst="rect">
            <a:avLst/>
          </a:prstGeom>
        </p:spPr>
      </p:pic>
      <p:pic>
        <p:nvPicPr>
          <p:cNvPr id="9" name="Picture 2" descr="京东| 领英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87" y="228600"/>
            <a:ext cx="1610006" cy="161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764" y="4496071"/>
            <a:ext cx="11362099" cy="170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058400" cy="1450975"/>
          </a:xfrm>
        </p:spPr>
        <p:txBody>
          <a:bodyPr>
            <a:normAutofit/>
          </a:bodyPr>
          <a:lstStyle/>
          <a:p>
            <a:pPr marL="720000"/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Local Nearest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Neighbor Matching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20000" y="1440000"/>
            <a:ext cx="10887800" cy="4381500"/>
          </a:xfrm>
        </p:spPr>
        <p:txBody>
          <a:bodyPr>
            <a:noAutofit/>
          </a:bodyPr>
          <a:lstStyle/>
          <a:p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Besides pre-trained based nearest neighbors          , we can adopt nearest neighbors from </a:t>
            </a:r>
            <a:r>
              <a:rPr lang="en-US" altLang="zh-CN" sz="24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batch features            with two losses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altLang="zh-CN" sz="2800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573" y="1469081"/>
            <a:ext cx="608914" cy="32365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723" y="1819897"/>
            <a:ext cx="758857" cy="28342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23" y="2928738"/>
            <a:ext cx="4909714" cy="60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193" y="4198051"/>
            <a:ext cx="6177524" cy="136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1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-1" y="0"/>
            <a:ext cx="10511073" cy="1450975"/>
          </a:xfrm>
        </p:spPr>
        <p:txBody>
          <a:bodyPr>
            <a:normAutofit/>
          </a:bodyPr>
          <a:lstStyle/>
          <a:p>
            <a:pPr marL="720000"/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Global Nearest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Neighbor Matching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20000" y="1440000"/>
            <a:ext cx="10887800" cy="4381500"/>
          </a:xfrm>
        </p:spPr>
        <p:txBody>
          <a:bodyPr>
            <a:no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Besides mined nearest neighbors          and          , we can also adopt nearest neighbors from </a:t>
            </a:r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overall </a:t>
            </a:r>
            <a:r>
              <a:rPr lang="en-US" altLang="zh-CN" sz="24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</a:t>
            </a:r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two </a:t>
            </a:r>
            <a:r>
              <a:rPr lang="en-US" altLang="zh-CN" sz="24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losses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681" y="1819898"/>
            <a:ext cx="883200" cy="3254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339" y="2195240"/>
            <a:ext cx="7028482" cy="399518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170" y="1469081"/>
            <a:ext cx="608914" cy="32365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085" y="1450975"/>
            <a:ext cx="758857" cy="28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639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-1" y="0"/>
            <a:ext cx="10511073" cy="1450975"/>
          </a:xfrm>
        </p:spPr>
        <p:txBody>
          <a:bodyPr>
            <a:normAutofit/>
          </a:bodyPr>
          <a:lstStyle/>
          <a:p>
            <a:pPr marL="720000"/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Global Nearest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Neighbor Matching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20000" y="1440000"/>
            <a:ext cx="10887800" cy="4381500"/>
          </a:xfrm>
        </p:spPr>
        <p:txBody>
          <a:bodyPr>
            <a:noAutofit/>
          </a:bodyPr>
          <a:lstStyle/>
          <a:p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Besides mined nearest neighbors          and          , we can also adopt nearest neighbors from </a:t>
            </a:r>
            <a:r>
              <a:rPr lang="en-US" altLang="zh-CN" sz="24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overall features             with </a:t>
            </a:r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</a:t>
            </a:r>
            <a:r>
              <a:rPr lang="en-US" altLang="zh-CN" sz="24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losses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altLang="zh-CN" sz="2800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170" y="1469081"/>
            <a:ext cx="608914" cy="3236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681" y="1819898"/>
            <a:ext cx="883200" cy="3254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484" y="2514306"/>
            <a:ext cx="6226285" cy="9112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085" y="1450975"/>
            <a:ext cx="758857" cy="28342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764" y="3533764"/>
            <a:ext cx="6168381" cy="2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7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-1" y="0"/>
            <a:ext cx="10511073" cy="1450975"/>
          </a:xfrm>
        </p:spPr>
        <p:txBody>
          <a:bodyPr>
            <a:normAutofit/>
          </a:bodyPr>
          <a:lstStyle/>
          <a:p>
            <a:pPr marL="720000"/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Nearest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Neighbor Matching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20000" y="1440000"/>
            <a:ext cx="10887800" cy="4381500"/>
          </a:xfrm>
        </p:spPr>
        <p:txBody>
          <a:bodyPr>
            <a:noAutofit/>
          </a:bodyPr>
          <a:lstStyle/>
          <a:p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we have the following total losses:</a:t>
            </a:r>
          </a:p>
          <a:p>
            <a:endParaRPr lang="en-US" altLang="zh-CN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1400" lvl="7" indent="0">
              <a:buNone/>
            </a:pPr>
            <a:endParaRPr lang="en-US" altLang="zh-CN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7" indent="0">
              <a:buNone/>
            </a:pPr>
            <a:r>
              <a:rPr lang="en-US" altLang="zh-CN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i</a:t>
            </a:r>
            <a:r>
              <a:rPr lang="en-US" altLang="zh-CN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s  the </a:t>
            </a:r>
            <a:r>
              <a:rPr lang="en-US" altLang="zh-CN" sz="22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entropy</a:t>
            </a:r>
            <a:r>
              <a:rPr lang="en-US" altLang="zh-CN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term 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altLang="zh-CN" sz="2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prevent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en-US" altLang="zh-CN" sz="2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trivial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 solution that </a:t>
            </a:r>
            <a:r>
              <a:rPr lang="en-US" altLang="zh-CN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assigns 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a majority </a:t>
            </a:r>
            <a:r>
              <a:rPr lang="en-US" altLang="zh-CN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of samples 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into a minority of </a:t>
            </a:r>
            <a:r>
              <a:rPr lang="en-US" altLang="zh-CN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clusters.</a:t>
            </a:r>
          </a:p>
          <a:p>
            <a:pPr marL="0" lvl="7" indent="0">
              <a:buNone/>
            </a:pPr>
            <a:endParaRPr lang="en-US" altLang="zh-CN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7" indent="0">
              <a:buNone/>
            </a:pPr>
            <a:r>
              <a:rPr lang="en-US" altLang="zh-CN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Datasets:</a:t>
            </a:r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709" y="2196420"/>
            <a:ext cx="7347809" cy="25295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1" y="2759173"/>
            <a:ext cx="3004951" cy="26361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5412" y="4183200"/>
            <a:ext cx="6276975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28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680700" cy="1450975"/>
          </a:xfrm>
        </p:spPr>
        <p:txBody>
          <a:bodyPr/>
          <a:lstStyle/>
          <a:p>
            <a:pPr marL="720000"/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Experiment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-1" b="1374"/>
          <a:stretch/>
        </p:blipFill>
        <p:spPr>
          <a:xfrm>
            <a:off x="2483856" y="1450975"/>
            <a:ext cx="7339154" cy="487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0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680700" cy="1450975"/>
          </a:xfrm>
        </p:spPr>
        <p:txBody>
          <a:bodyPr/>
          <a:lstStyle/>
          <a:p>
            <a:pPr marL="720000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Confusion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matrices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88" y="1450975"/>
            <a:ext cx="11478899" cy="432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44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680700" cy="1450975"/>
          </a:xfrm>
        </p:spPr>
        <p:txBody>
          <a:bodyPr/>
          <a:lstStyle/>
          <a:p>
            <a:pPr marL="720000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Confident Images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2573"/>
          <a:stretch/>
        </p:blipFill>
        <p:spPr>
          <a:xfrm>
            <a:off x="2602824" y="1450975"/>
            <a:ext cx="7025689" cy="487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30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20000" y="1440000"/>
            <a:ext cx="10807700" cy="4381500"/>
          </a:xfrm>
        </p:spPr>
        <p:txBody>
          <a:bodyPr>
            <a:noAutofit/>
          </a:bodyPr>
          <a:lstStyle/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aims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the samples into clusters, such that similar samples into the same cluster while dissimilar ones into different clusters.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-3924"/>
            <a:ext cx="8648700" cy="1450975"/>
          </a:xfrm>
        </p:spPr>
        <p:txBody>
          <a:bodyPr/>
          <a:lstStyle/>
          <a:p>
            <a:pPr marL="720000"/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Classical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42300" y="5934796"/>
            <a:ext cx="408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https://i.stack.imgur.com/cIDB3.png</a:t>
            </a:r>
            <a:endParaRPr lang="zh-CN" altLang="en-US" dirty="0"/>
          </a:p>
        </p:txBody>
      </p:sp>
      <p:pic>
        <p:nvPicPr>
          <p:cNvPr id="1034" name="Picture 10" descr="https://miro.medium.com/max/2034/1*vNng_oOsNRHKrlh3pjSAyA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1" t="4388" r="7705" b="2091"/>
          <a:stretch/>
        </p:blipFill>
        <p:spPr bwMode="auto">
          <a:xfrm>
            <a:off x="3177767" y="2688878"/>
            <a:ext cx="5332491" cy="296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144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1588"/>
            <a:ext cx="9185564" cy="1450975"/>
          </a:xfrm>
        </p:spPr>
        <p:txBody>
          <a:bodyPr/>
          <a:lstStyle/>
          <a:p>
            <a:pPr marL="720000"/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Deep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Clustering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20000" y="1440000"/>
            <a:ext cx="10680700" cy="4381500"/>
          </a:xfrm>
        </p:spPr>
        <p:txBody>
          <a:bodyPr>
            <a:noAutofit/>
          </a:bodyPr>
          <a:lstStyle/>
          <a:p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(Clustering on CNN features) </a:t>
            </a:r>
            <a:r>
              <a:rPr lang="en-US" altLang="zh-CN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non-linearly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transform the original 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samples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into a latent embedded space for 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providing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more 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promising performance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zh-C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4856" y="6417425"/>
            <a:ext cx="11958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Simonyan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and A. Zisserman,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Very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convolutional networks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for large-scale image recognition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n ICLR 2015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Fig. A1. The standard VGG-16 network architecture as proposed in [32].... | 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337" y="2509392"/>
            <a:ext cx="5868025" cy="372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229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7647"/>
            <a:ext cx="10058400" cy="1450975"/>
          </a:xfrm>
        </p:spPr>
        <p:txBody>
          <a:bodyPr/>
          <a:lstStyle/>
          <a:p>
            <a:pPr marL="720000"/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Deep Clustering Methods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19999" y="1440000"/>
            <a:ext cx="11000945" cy="4381500"/>
          </a:xfrm>
        </p:spPr>
        <p:txBody>
          <a:bodyPr>
            <a:noAutofit/>
          </a:bodyPr>
          <a:lstStyle/>
          <a:p>
            <a:r>
              <a:rPr lang="en-US" altLang="zh-CN" sz="2400" dirty="0" smtClean="0"/>
              <a:t>PICA </a:t>
            </a:r>
            <a:r>
              <a:rPr lang="en-US" altLang="zh-CN" sz="2400" dirty="0" smtClean="0"/>
              <a:t>provides a recent strong baseline in deep </a:t>
            </a:r>
            <a:r>
              <a:rPr lang="en-US" altLang="zh-CN" sz="2400" dirty="0" smtClean="0"/>
              <a:t>clustering field.</a:t>
            </a:r>
            <a:endParaRPr lang="en-US" altLang="zh-CN" sz="2800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144856" y="6417425"/>
            <a:ext cx="11958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Huang,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S.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Gong, and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X.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Zhu. Deep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semantic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clustering by partition confidence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maximisation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In CVPR 2020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6" name="Picture 4" descr="https://github.com/Raymond-sci/PICA/raw/master/docs/assets/pipeli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2054547"/>
            <a:ext cx="10289478" cy="338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501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7647"/>
            <a:ext cx="10058400" cy="1450975"/>
          </a:xfrm>
        </p:spPr>
        <p:txBody>
          <a:bodyPr/>
          <a:lstStyle/>
          <a:p>
            <a:pPr marL="720000"/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Deep Clustering Methods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19999" y="1440000"/>
            <a:ext cx="11000945" cy="4381500"/>
          </a:xfrm>
        </p:spPr>
        <p:txBody>
          <a:bodyPr>
            <a:noAutofit/>
          </a:bodyPr>
          <a:lstStyle/>
          <a:p>
            <a:r>
              <a:rPr lang="en-US" altLang="zh-CN" sz="2400" dirty="0" smtClean="0"/>
              <a:t>DCDC</a:t>
            </a:r>
            <a:r>
              <a:rPr lang="en-US" altLang="zh-CN" sz="2400" dirty="0" smtClean="0"/>
              <a:t> </a:t>
            </a:r>
            <a:r>
              <a:rPr lang="en-US" altLang="zh-CN" sz="2400" dirty="0" smtClean="0"/>
              <a:t>provides a recent strong baseline in deep </a:t>
            </a:r>
            <a:r>
              <a:rPr lang="en-US" altLang="zh-CN" sz="2400" dirty="0" smtClean="0"/>
              <a:t>clustering field.</a:t>
            </a:r>
            <a:endParaRPr lang="en-US" altLang="zh-CN" sz="2800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144856" y="6417425"/>
            <a:ext cx="11958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Z.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Dang,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C.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Deng,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X.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Yang, and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H. Huang. Doubly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contrastive deep clustering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2021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944" y="1905641"/>
            <a:ext cx="84963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095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058400" cy="1450975"/>
          </a:xfrm>
        </p:spPr>
        <p:txBody>
          <a:bodyPr/>
          <a:lstStyle/>
          <a:p>
            <a:pPr marL="720000"/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19999" y="1440000"/>
            <a:ext cx="10913703" cy="491923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urrent approaches </a:t>
            </a:r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hardly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take into consideration the semantic 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sample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relationships that existed in both </a:t>
            </a:r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altLang="zh-C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Two 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novel losses 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are proposed to improve the performance of 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Deep Clustering.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029" y="2298119"/>
            <a:ext cx="5503034" cy="34327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76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058400" cy="1450975"/>
          </a:xfrm>
        </p:spPr>
        <p:txBody>
          <a:bodyPr>
            <a:normAutofit/>
          </a:bodyPr>
          <a:lstStyle/>
          <a:p>
            <a:pPr marL="720000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Nearest Neighbor Matching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20000" y="1440000"/>
            <a:ext cx="10515600" cy="43815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Since the previous end-to-end deep clustering 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methods are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sensitive to the network initialization, we consider 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altLang="zh-CN" sz="24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pre-train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an unsupervised learning 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model (such as </a:t>
            </a:r>
            <a:r>
              <a:rPr lang="en-US" altLang="zh-CN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SimCLR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altLang="zh-CN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MoCo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.)</a:t>
            </a:r>
            <a:endParaRPr lang="en-US" altLang="zh-CN" sz="2400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</a:pPr>
            <a:endParaRPr lang="en-US" altLang="zh-CN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475" y="3009740"/>
            <a:ext cx="5098666" cy="6948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189" y="4772025"/>
            <a:ext cx="4431238" cy="69485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33524" y="4140408"/>
            <a:ext cx="11958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T.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Chen, </a:t>
            </a:r>
            <a:r>
              <a:rPr lang="en-US" altLang="zh-C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S.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Kornblith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M.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Norouzi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G. Hinton. A simple framework for contrastive learning of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visual representations. </a:t>
            </a:r>
            <a:r>
              <a:rPr lang="en-US" altLang="zh-C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In ICML 2020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33524" y="5804632"/>
            <a:ext cx="11958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He, </a:t>
            </a:r>
            <a:r>
              <a:rPr lang="en-US" altLang="zh-C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H.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Fan, </a:t>
            </a:r>
            <a:r>
              <a:rPr lang="en-US" altLang="zh-C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Y. Wu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S.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Xie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R. </a:t>
            </a:r>
            <a:r>
              <a:rPr lang="en-US" altLang="zh-CN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Girshick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. Momentum contrast for unsupervised visual </a:t>
            </a:r>
            <a:r>
              <a:rPr lang="en-US" altLang="zh-C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representation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learning. In </a:t>
            </a:r>
            <a:r>
              <a:rPr lang="en-US" altLang="zh-C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CVPR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2020.</a:t>
            </a: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30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058400" cy="1450975"/>
          </a:xfrm>
        </p:spPr>
        <p:txBody>
          <a:bodyPr>
            <a:normAutofit/>
          </a:bodyPr>
          <a:lstStyle/>
          <a:p>
            <a:pPr marL="720000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Nearest Neighbor Matching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20000" y="1440000"/>
            <a:ext cx="10515600" cy="43815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With such </a:t>
            </a:r>
            <a:r>
              <a:rPr lang="en-US" altLang="zh-CN" sz="24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pre-trained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semantic 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features, our mined nearest neighbor will be meaningful. Two losses are proposed as follows 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</a:pPr>
            <a:endParaRPr lang="en-US" altLang="zh-CN" sz="2400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</a:pPr>
            <a:endParaRPr lang="en-US" altLang="zh-CN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consistent </a:t>
            </a:r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maximize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 similarity between samples and their neighbors)</a:t>
            </a:r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2400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</a:pPr>
            <a:endParaRPr lang="en-US" altLang="zh-CN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</a:pPr>
            <a:endParaRPr lang="en-US" altLang="zh-CN" sz="2400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contrastive </a:t>
            </a:r>
            <a:r>
              <a:rPr lang="en-US" altLang="zh-CN" sz="24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(to do contrastive learning in class view with neighbors):</a:t>
            </a:r>
          </a:p>
          <a:p>
            <a:endParaRPr lang="en-US" altLang="zh-CN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is the mined nearest neighbors from the 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pre-trained model</a:t>
            </a:r>
            <a:r>
              <a:rPr lang="en-US" altLang="zh-CN" sz="24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zh-C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989" y="3361036"/>
            <a:ext cx="3303619" cy="26971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514" y="4694723"/>
            <a:ext cx="5092571" cy="70095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95" y="5740961"/>
            <a:ext cx="507429" cy="26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9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058400" cy="1450975"/>
          </a:xfrm>
        </p:spPr>
        <p:txBody>
          <a:bodyPr>
            <a:normAutofit/>
          </a:bodyPr>
          <a:lstStyle/>
          <a:p>
            <a:pPr marL="720000"/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Local Nearest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Neighbor Matching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20000" y="1440000"/>
            <a:ext cx="10887800" cy="4381500"/>
          </a:xfrm>
        </p:spPr>
        <p:txBody>
          <a:bodyPr>
            <a:noAutofit/>
          </a:bodyPr>
          <a:lstStyle/>
          <a:p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Besides pre-trained based nearest neighbors          , we can adopt nearest neighbors from </a:t>
            </a:r>
            <a:r>
              <a:rPr lang="en-US" altLang="zh-CN" sz="24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batch features            </a:t>
            </a:r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two </a:t>
            </a:r>
            <a:r>
              <a:rPr lang="en-US" altLang="zh-CN" sz="24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losses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altLang="zh-CN" sz="2800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573" y="1469081"/>
            <a:ext cx="608914" cy="32365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723" y="1819897"/>
            <a:ext cx="758857" cy="28342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929" y="2161660"/>
            <a:ext cx="5704506" cy="382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9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.2354"/>
  <p:tag name="ORIGINALWIDTH" val="311.2111"/>
  <p:tag name="LATEXADDIN" val="\documentclass{article}&#10;\usepackage{amsmath}&#10;\pagestyle{empty}&#10;\begin{document}&#10;&#10;$\mathcal{N}_{local}$&#10;&#10;&#10;\end{document}"/>
  <p:tag name="IGUANATEXSIZE" val="24"/>
  <p:tag name="IGUANATEXCURSOR" val="1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416.198"/>
  <p:tag name="LATEXADDIN" val="\documentclass{article}&#10;\usepackage{amsmath}&#10;\pagestyle{empty}&#10;\begin{document}&#10;&#10;\begin{equation*}&#10; \mathcal{L}_{local_{consi}}= - \log&lt;\left[\begin{array}{c}&#10;p  \\&#10;p &#10; \end{array}\right]&#10; ,\left[\begin{array}{c}&#10;  \mathcal{N}_{local}(p)  \\&#10;  \mathcal{N}_{pre}(p) &#10; \end{array}\right]&gt;, \label{re_local_bce_loss}&#10;\end{equation*}&#10;&#10;&#10;\end{document}"/>
  <p:tag name="IGUANATEXSIZE" val="20"/>
  <p:tag name="IGUANATEXCURSOR" val="32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72.6659"/>
  <p:tag name="ORIGINALWIDTH" val="3040.12"/>
  <p:tag name="LATEXADDIN" val="\documentclass{article}&#10;\usepackage{amsmath}&#10;\pagestyle{empty}&#10;\begin{document}&#10;&#10;&#10;\begin{equation*}&#10; \mathcal{L}_{local_{cla}}=- \log\frac{\exp(sim(\left[\begin{array}{c}&#10;   q  \\&#10;   q &#10;  \end{array}\right],\left[\begin{array}{c}&#10;   \mathcal{N}_{local}(q)  \\&#10;   \mathcal{N}_{pre}(q) &#10;  \end{array}\right]_i)/\tau)}{\sum\limits_{j=1}^{C}\exp(sim(\left[\begin{array}{c}&#10;  q  \\&#10;  q &#10; \end{array}\right],\left[\begin{array}{c}&#10;  \mathcal{N}_{local}(q)  \\&#10;  \mathcal{N}_{pre}(q) &#10; \end{array}\right]_j)/\tau)},\label{re_local_class_contra} &#10;\end{equation*}&#10;&#10;\end{document}"/>
  <p:tag name="IGUANATEXSIZE" val="20"/>
  <p:tag name="IGUANATEXCURSOR" val="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3.4833"/>
  <p:tag name="ORIGINALWIDTH" val="362.2047"/>
  <p:tag name="LATEXADDIN" val="\documentclass{article}&#10;\usepackage{amsmath}&#10;\pagestyle{empty}&#10;\begin{document}&#10;&#10;$\mathcal{N}_{global}$&#10;&#10;&#10;\end{document}"/>
  <p:tag name="IGUANATEXSIZE" val="24"/>
  <p:tag name="IGUANATEXCURSOR" val="1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.7334"/>
  <p:tag name="ORIGINALWIDTH" val="249.7188"/>
  <p:tag name="LATEXADDIN" val="\documentclass{article}&#10;\usepackage{amsmath}&#10;\pagestyle{empty}&#10;\begin{document}&#10;&#10;&#10;$\mathcal{N}_{pre}$&#10;&#10;\end{document}"/>
  <p:tag name="IGUANATEXSIZE" val="24"/>
  <p:tag name="IGUANATEXCURSOR" val="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.2354"/>
  <p:tag name="ORIGINALWIDTH" val="311.2111"/>
  <p:tag name="LATEXADDIN" val="\documentclass{article}&#10;\usepackage{amsmath}&#10;\pagestyle{empty}&#10;\begin{document}&#10;&#10;&#10;$\mathcal{N}_{local}$&#10;&#10;\end{document}"/>
  <p:tag name="IGUANATEXSIZE" val="24"/>
  <p:tag name="IGUANATEXCURSOR" val="1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.7334"/>
  <p:tag name="ORIGINALWIDTH" val="249.7188"/>
  <p:tag name="LATEXADDIN" val="\documentclass{article}&#10;\usepackage{amsmath}&#10;\pagestyle{empty}&#10;\begin{document}&#10;&#10;&#10;$\mathcal{N}_{pre}$&#10;&#10;\end{document}"/>
  <p:tag name="IGUANATEXSIZE" val="24"/>
  <p:tag name="IGUANATEXCURSOR" val="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3.4833"/>
  <p:tag name="ORIGINALWIDTH" val="362.2047"/>
  <p:tag name="LATEXADDIN" val="\documentclass{article}&#10;\usepackage{amsmath}&#10;\pagestyle{empty}&#10;\begin{document}&#10;&#10;$\mathcal{N}_{global}$&#10;&#10;&#10;\end{document}"/>
  <p:tag name="IGUANATEXSIZE" val="24"/>
  <p:tag name="IGUANATEXCURSOR" val="1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.4439"/>
  <p:tag name="ORIGINALWIDTH" val="3064.117"/>
  <p:tag name="LATEXADDIN" val="\documentclass{article}&#10;\usepackage{amsmath}&#10;\pagestyle{empty}&#10;\begin{document}&#10;&#10;&#10;\begin{equation*}&#10; \mathcal{L}_{global_{consi}}= - \log&lt;\left[\begin{array}{c}&#10;  p  \\&#10; \mathcal{N}_{local}(p)  \\&#10; \mathcal{N}_{pre}(p) &#10; \end{array}\right]&#10; ,\left[\begin{array}{c}&#10;  \mathcal{N}_{global}(h)_{b}  \\&#10;  \mathcal{N}_{global}(h)_{b} \\&#10;  \mathcal{N}_{global}(h)_{b}&#10; \end{array}\right]&gt;, \label{re_global_bce_loss}&#10;\end{equation*}&#10;&#10;\end{document}"/>
  <p:tag name="IGUANATEXSIZE" val="20"/>
  <p:tag name="IGUANATEXCURSOR" val="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.2354"/>
  <p:tag name="ORIGINALWIDTH" val="311.2111"/>
  <p:tag name="LATEXADDIN" val="\documentclass{article}&#10;\usepackage{amsmath}&#10;\pagestyle{empty}&#10;\begin{document}&#10;&#10;&#10;$\mathcal{N}_{local}$&#10;&#10;\end{document}"/>
  <p:tag name="IGUANATEXSIZE" val="24"/>
  <p:tag name="IGUANATEXCURSOR" val="1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.9572"/>
  <p:tag name="ORIGINALWIDTH" val="2509.186"/>
  <p:tag name="LATEXADDIN" val="\documentclass{article}&#10;\usepackage{amsmath}&#10;\pagestyle{empty}&#10;\begin{document}&#10;&#10;\begin{equation*}&#10;\mathcal{L}_{simclr}=-\log\frac{\exp(sim(u_i,u'_i)/\tau)}{\sum_{j=1}^{2B}\mathbf{1}_{j\neq i}\exp(sim(u_i,u'_j)/\tau)},\label{simclr_contra}&#10;\end{equation*}&#10;&#10;&#10;\end{document}"/>
  <p:tag name="IGUANATEXSIZE" val="20"/>
  <p:tag name="IGUANATEXCURSOR" val="2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3.607"/>
  <p:tag name="ORIGINALWIDTH" val="3035.62"/>
  <p:tag name="LATEXADDIN" val="\documentclass{article}&#10;\usepackage{amsmath}&#10;\pagestyle{empty}&#10;\begin{document}&#10;&#10;&#10;\begin{align}&#10; &amp;\mathcal{L}_{global_{cla}}=\nonumber\\&amp;-\! \log\!\frac{\exp(sim(\left[\begin{array}{c}&#10;   q  \\&#10;   \mathcal{N}_{local}(q)  \\&#10;   \mathcal{N}_{pre}(q) &#10;  \end{array}\right]\!,\left[\begin{array}{c}&#10;   \mathcal{N}_{global}(h)_{b}  \\&#10;   \mathcal{N}_{global}(h)_{b} \\&#10;   \mathcal{N}_{global}(h)_{b} &#10;  \end{array}\right]_i)/\tau)}{\sum\limits_{j=1}^{C}\exp(sim(\left[\begin{array}{c}&#10;   q  \\&#10;   \mathcal{N}_{local}(q)  \\&#10;   \mathcal{N}_{pre}(q) &#10;  \end{array}\right],\left[\begin{array}{c}&#10;   \mathcal{N}_{global}(h)_{b}  \\&#10;   \mathcal{N}_{global}(h)_{b} \\&#10;   \mathcal{N}_{global}(h)_{b} &#10;  \end{array}\right]_j)/\tau)}.\label{re_glo_class_contra} \nonumber&#10;\end{align}&#10;&#10;\end{document}"/>
  <p:tag name="IGUANATEXSIZE" val="20"/>
  <p:tag name="IGUANATEXCURSOR" val="7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3616.048"/>
  <p:tag name="LATEXADDIN" val="\documentclass{article}&#10;\usepackage{amsmath}&#10;\pagestyle{empty}&#10;\begin{document}&#10;&#10;&#10;\begin{align}&#10; \mathcal{L}_{total} = \mathcal{L}_{global_{consi}} + \mathcal{L}_{global_{cla}}&#10;  + \mathcal{L}_{local_{consi}} + \mathcal{L}_{local_{cla}} + \lambda\mathcal{L}_{entropy}.\label{overall-loss}\nonumber&#10;\end{align}&#10;&#10;\end{document}"/>
  <p:tag name="IGUANATEXSIZE" val="20"/>
  <p:tag name="IGUANATEXCURSOR" val="11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1478.815"/>
  <p:tag name="LATEXADDIN" val="\documentclass{article}&#10;\usepackage{amsmath}&#10;\pagestyle{empty}&#10;\begin{document}&#10;&#10;&#10;\begin{equation*}&#10; \mathcal{L}_{entropy}=- M(p)\log M(p)\label{entropy_term} &#10;\end{equation*}&#10;&#10;\end{document}"/>
  <p:tag name="IGUANATEXSIZE" val="20"/>
  <p:tag name="IGUANATEXCURSOR" val="1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.9572"/>
  <p:tag name="ORIGINALWIDTH" val="2180.727"/>
  <p:tag name="LATEXADDIN" val="\documentclass{article}&#10;\usepackage{amsmath}&#10;\pagestyle{empty}&#10;\begin{document}&#10;&#10;&#10;\begin{equation*}&#10; \mathcal{L}_{moco}=- \log\frac{\exp(sim(u_i,u'_i)/\tau)}{\sum_{j=1}^{M}\exp(sim(u_i,k_j)/\tau)},\label{moco_contra} &#10;\end{equation*}&#10;&#10;\end{document}"/>
  <p:tag name="IGUANATEXSIZE" val="20"/>
  <p:tag name="IGUANATEXCURSOR" val="23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.7334"/>
  <p:tag name="ORIGINALWIDTH" val="1625.797"/>
  <p:tag name="LATEXADDIN" val="\documentclass{article}&#10;\usepackage{amsmath}&#10;\pagestyle{empty}&#10;\begin{document}&#10;&#10;\begin{equation*}&#10; \mathcal{L}_{consi}= - \log&lt;p,\mathcal{N}_{pre}(p)&gt;, \label{bce_loss}&#10;\end{equation*}&#10;&#10;&#10;\end{document}"/>
  <p:tag name="IGUANATEXSIZE" val="20"/>
  <p:tag name="IGUANATEXCURSOR" val="1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4.9568"/>
  <p:tag name="ORIGINALWIDTH" val="2506.187"/>
  <p:tag name="LATEXADDIN" val="\documentclass{article}&#10;\usepackage{amsmath}&#10;\pagestyle{empty}&#10;\begin{document}&#10;&#10;&#10;\begin{equation*}&#10;\mathcal{L}_{class}=- \log\frac{\exp(sim(q_i,\mathcal{N}_{pre}(q)_i)/\tau)}{\sum_{j=1}^{C}\exp(sim(q_i,\mathcal{N}_{pre}(q)_j)/\tau)},\label{class_contra} &#10;\end{equation*}&#10;&#10;\end{document}"/>
  <p:tag name="IGUANATEXSIZE" val="20"/>
  <p:tag name="IGUANATEXCURSOR" val="2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.7334"/>
  <p:tag name="ORIGINALWIDTH" val="249.7188"/>
  <p:tag name="LATEXADDIN" val="\documentclass{article}&#10;\usepackage{amsmath}&#10;\pagestyle{empty}&#10;\begin{document}&#10;&#10;$\mathcal{N}_{pre}$&#10;&#10;&#10;\end{document}"/>
  <p:tag name="IGUANATEXSIZE" val="20"/>
  <p:tag name="IGUANATEXCURSOR" val="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.7334"/>
  <p:tag name="ORIGINALWIDTH" val="249.7188"/>
  <p:tag name="LATEXADDIN" val="\documentclass{article}&#10;\usepackage{amsmath}&#10;\pagestyle{empty}&#10;\begin{document}&#10;&#10;&#10;$\mathcal{N}_{pre}$&#10;&#10;\end{document}"/>
  <p:tag name="IGUANATEXSIZE" val="24"/>
  <p:tag name="IGUANATEXCURSOR" val="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.2354"/>
  <p:tag name="ORIGINALWIDTH" val="311.2111"/>
  <p:tag name="LATEXADDIN" val="\documentclass{article}&#10;\usepackage{amsmath}&#10;\pagestyle{empty}&#10;\begin{document}&#10;&#10;$\mathcal{N}_{local}$&#10;&#10;&#10;\end{document}"/>
  <p:tag name="IGUANATEXSIZE" val="24"/>
  <p:tag name="IGUANATEXCURSOR" val="1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.7334"/>
  <p:tag name="ORIGINALWIDTH" val="249.7188"/>
  <p:tag name="LATEXADDIN" val="\documentclass{article}&#10;\usepackage{amsmath}&#10;\pagestyle{empty}&#10;\begin{document}&#10;&#10;&#10;$\mathcal{N}_{pre}$&#10;&#10;\end{document}"/>
  <p:tag name="IGUANATEXSIZE" val="24"/>
  <p:tag name="IGUANATEXCURSOR" val="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回顾">
  <a:themeElements>
    <a:clrScheme name="蓝色暖调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43907</TotalTime>
  <Words>479</Words>
  <Application>Microsoft Office PowerPoint</Application>
  <PresentationFormat>宽屏</PresentationFormat>
  <Paragraphs>58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等线</vt:lpstr>
      <vt:lpstr>宋体</vt:lpstr>
      <vt:lpstr>Arial</vt:lpstr>
      <vt:lpstr>Calibri</vt:lpstr>
      <vt:lpstr>Calibri Light</vt:lpstr>
      <vt:lpstr>Times New Roman</vt:lpstr>
      <vt:lpstr>回顾</vt:lpstr>
      <vt:lpstr>Nearest Neighbor Matching for Deep Clustering</vt:lpstr>
      <vt:lpstr>Classical Clustering</vt:lpstr>
      <vt:lpstr>Deep Clustering </vt:lpstr>
      <vt:lpstr>Deep Clustering Methods</vt:lpstr>
      <vt:lpstr>Deep Clustering Methods</vt:lpstr>
      <vt:lpstr>Motivation</vt:lpstr>
      <vt:lpstr>Nearest Neighbor Matching</vt:lpstr>
      <vt:lpstr>Nearest Neighbor Matching</vt:lpstr>
      <vt:lpstr>Local Nearest Neighbor Matching</vt:lpstr>
      <vt:lpstr>Local Nearest Neighbor Matching</vt:lpstr>
      <vt:lpstr>Global Nearest Neighbor Matching</vt:lpstr>
      <vt:lpstr>Global Nearest Neighbor Matching</vt:lpstr>
      <vt:lpstr>Nearest Neighbor Matching</vt:lpstr>
      <vt:lpstr>Experiment Results</vt:lpstr>
      <vt:lpstr>Confusion matrices</vt:lpstr>
      <vt:lpstr>Confident Images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Multi-Scale Fusion Subspace Clustering Using Similarity Constraint</dc:title>
  <dc:creator>dang</dc:creator>
  <cp:lastModifiedBy>党 致远</cp:lastModifiedBy>
  <cp:revision>1200</cp:revision>
  <dcterms:created xsi:type="dcterms:W3CDTF">2017-09-25T14:52:15Z</dcterms:created>
  <dcterms:modified xsi:type="dcterms:W3CDTF">2021-05-31T11:59:21Z</dcterms:modified>
</cp:coreProperties>
</file>